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7A95396-6766-4B34-8B0F-61A3C542274E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F2D4DBF-A5D5-482E-ADD1-6AA7D1ACC438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39032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5396-6766-4B34-8B0F-61A3C542274E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D4DBF-A5D5-482E-ADD1-6AA7D1ACC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60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A95396-6766-4B34-8B0F-61A3C542274E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2D4DBF-A5D5-482E-ADD1-6AA7D1ACC43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05633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5396-6766-4B34-8B0F-61A3C542274E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D4DBF-A5D5-482E-ADD1-6AA7D1ACC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65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5396-6766-4B34-8B0F-61A3C542274E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D4DBF-A5D5-482E-ADD1-6AA7D1ACC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78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5396-6766-4B34-8B0F-61A3C542274E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D4DBF-A5D5-482E-ADD1-6AA7D1ACC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677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5396-6766-4B34-8B0F-61A3C542274E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D4DBF-A5D5-482E-ADD1-6AA7D1ACC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948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A95396-6766-4B34-8B0F-61A3C542274E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2D4DBF-A5D5-482E-ADD1-6AA7D1ACC43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7818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A95396-6766-4B34-8B0F-61A3C542274E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2D4DBF-A5D5-482E-ADD1-6AA7D1ACC43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0659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5396-6766-4B34-8B0F-61A3C542274E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D4DBF-A5D5-482E-ADD1-6AA7D1ACC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682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5396-6766-4B34-8B0F-61A3C542274E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D4DBF-A5D5-482E-ADD1-6AA7D1ACC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23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7A95396-6766-4B34-8B0F-61A3C542274E}" type="datetimeFigureOut">
              <a:rPr lang="ru-RU" smtClean="0"/>
              <a:t>15.12.2024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1F2D4DBF-A5D5-482E-ADD1-6AA7D1ACC43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8269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7967" y="1450731"/>
            <a:ext cx="9873761" cy="3033826"/>
          </a:xfrm>
        </p:spPr>
        <p:txBody>
          <a:bodyPr/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Уровневые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</a:t>
            </a:r>
            <a:b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b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«Метр»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85713" y="6180733"/>
            <a:ext cx="6831673" cy="1086237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выполнила студентка группы 4-\4, Матвеева Д.О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030223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№  1: Узнавание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301262"/>
            <a:ext cx="9601200" cy="5266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Формулировка задания:</a:t>
            </a:r>
          </a:p>
          <a:p>
            <a:pPr marL="0" indent="0">
              <a:buNone/>
            </a:pPr>
            <a:r>
              <a:rPr lang="ru-RU" dirty="0" smtClean="0"/>
              <a:t>Выбери </a:t>
            </a:r>
            <a:r>
              <a:rPr lang="ru-RU" dirty="0"/>
              <a:t>верное утверждение: </a:t>
            </a:r>
          </a:p>
          <a:p>
            <a:pPr marL="0" indent="0">
              <a:buNone/>
            </a:pPr>
            <a:r>
              <a:rPr lang="ru-RU" dirty="0"/>
              <a:t>А) Метр – еще одна единица длины. </a:t>
            </a:r>
          </a:p>
          <a:p>
            <a:pPr marL="0" indent="0">
              <a:buNone/>
            </a:pPr>
            <a:r>
              <a:rPr lang="ru-RU" dirty="0"/>
              <a:t>Б) Метр – физическая величина. </a:t>
            </a:r>
          </a:p>
          <a:p>
            <a:pPr marL="0" indent="0">
              <a:buNone/>
            </a:pPr>
            <a:r>
              <a:rPr lang="ru-RU" dirty="0"/>
              <a:t>В) Метр – мера длины. 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Цель задания:</a:t>
            </a:r>
            <a:r>
              <a:rPr lang="ru-RU" b="1" dirty="0"/>
              <a:t> </a:t>
            </a:r>
            <a:r>
              <a:rPr lang="ru-RU" dirty="0" smtClean="0"/>
              <a:t>актуализация </a:t>
            </a:r>
            <a:r>
              <a:rPr lang="ru-RU" dirty="0"/>
              <a:t>полученных знаний по теме «Метр». 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Алгоритм задания:</a:t>
            </a:r>
          </a:p>
          <a:p>
            <a:pPr marL="0" indent="0">
              <a:buNone/>
            </a:pPr>
            <a:r>
              <a:rPr lang="ru-RU" dirty="0" smtClean="0"/>
              <a:t>1.Прочитать </a:t>
            </a:r>
            <a:r>
              <a:rPr lang="ru-RU" dirty="0"/>
              <a:t>задание. </a:t>
            </a:r>
          </a:p>
          <a:p>
            <a:pPr marL="0" indent="0">
              <a:buNone/>
            </a:pPr>
            <a:r>
              <a:rPr lang="ru-RU" dirty="0"/>
              <a:t>2.Выбрать верный ответ. </a:t>
            </a:r>
          </a:p>
          <a:p>
            <a:pPr marL="0" indent="0">
              <a:buNone/>
            </a:pPr>
            <a:r>
              <a:rPr lang="ru-RU" dirty="0"/>
              <a:t>3.Записать верный ответ.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1861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№  1: Узнавание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380392"/>
            <a:ext cx="9601200" cy="540727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/>
              <a:t>Критерии и показатели оценки</a:t>
            </a:r>
            <a:r>
              <a:rPr lang="ru-RU" sz="2400" dirty="0" smtClean="0"/>
              <a:t>: </a:t>
            </a:r>
          </a:p>
          <a:p>
            <a:pPr marL="0" indent="0">
              <a:buNone/>
            </a:pPr>
            <a:r>
              <a:rPr lang="ru-RU" dirty="0" smtClean="0"/>
              <a:t>1 </a:t>
            </a:r>
            <a:r>
              <a:rPr lang="ru-RU" dirty="0"/>
              <a:t>балл – дан верный ответ. </a:t>
            </a:r>
          </a:p>
          <a:p>
            <a:pPr marL="0" indent="0">
              <a:buNone/>
            </a:pPr>
            <a:r>
              <a:rPr lang="ru-RU" dirty="0"/>
              <a:t>0 баллов – дан неверный ответ.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400" b="1" dirty="0" smtClean="0"/>
              <a:t>Предполагаемые ответы детей:</a:t>
            </a:r>
          </a:p>
          <a:p>
            <a:pPr marL="0" indent="0">
              <a:buNone/>
            </a:pPr>
            <a:r>
              <a:rPr lang="ru-RU" dirty="0"/>
              <a:t>А) Метр – еще одна единица длины.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6967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№2: Воспроизведение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327637"/>
            <a:ext cx="9601200" cy="54336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Формулировка задания</a:t>
            </a:r>
            <a:r>
              <a:rPr lang="ru-RU" dirty="0" smtClean="0"/>
              <a:t>: </a:t>
            </a:r>
          </a:p>
          <a:p>
            <a:pPr marL="0" indent="0">
              <a:buNone/>
            </a:pPr>
            <a:r>
              <a:rPr lang="ru-RU" dirty="0"/>
              <a:t>Вставь пропущенные знаки. </a:t>
            </a:r>
          </a:p>
          <a:p>
            <a:pPr marL="0" indent="0">
              <a:buNone/>
            </a:pPr>
            <a:r>
              <a:rPr lang="ru-RU" dirty="0"/>
              <a:t>1 м         99 см </a:t>
            </a:r>
          </a:p>
          <a:p>
            <a:pPr marL="0" indent="0">
              <a:buNone/>
            </a:pPr>
            <a:r>
              <a:rPr lang="ru-RU" dirty="0"/>
              <a:t>1 м         9 </a:t>
            </a:r>
            <a:r>
              <a:rPr lang="ru-RU" dirty="0" err="1"/>
              <a:t>дм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10 см     1 м </a:t>
            </a:r>
          </a:p>
          <a:p>
            <a:pPr marL="0" indent="0">
              <a:buNone/>
            </a:pPr>
            <a:r>
              <a:rPr lang="ru-RU" dirty="0"/>
              <a:t>1 м         100 см 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Цель </a:t>
            </a:r>
            <a:r>
              <a:rPr lang="ru-RU" b="1" dirty="0" smtClean="0"/>
              <a:t>задания</a:t>
            </a:r>
            <a:r>
              <a:rPr lang="ru-RU" dirty="0" smtClean="0"/>
              <a:t>:</a:t>
            </a:r>
            <a:r>
              <a:rPr lang="ru-RU" dirty="0"/>
              <a:t> </a:t>
            </a:r>
            <a:r>
              <a:rPr lang="ru-RU" dirty="0" smtClean="0"/>
              <a:t>воспроизведение </a:t>
            </a:r>
            <a:r>
              <a:rPr lang="ru-RU" dirty="0"/>
              <a:t>усвоенных знаний по теме «Метр». 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Алгоритм задания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1.Прочитать </a:t>
            </a:r>
            <a:r>
              <a:rPr lang="ru-RU" dirty="0"/>
              <a:t>задание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/>
              <a:t>Вставь пропущенные знаки.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3.Запиши  </a:t>
            </a:r>
            <a:r>
              <a:rPr lang="ru-RU" dirty="0"/>
              <a:t>верные знаки.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503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№2: Воспроизведение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371600"/>
            <a:ext cx="9601200" cy="4495800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Критерии и показатели оценки</a:t>
            </a:r>
            <a:r>
              <a:rPr lang="ru-RU" b="1" dirty="0" smtClean="0"/>
              <a:t>:</a:t>
            </a:r>
          </a:p>
          <a:p>
            <a:pPr marL="0" indent="0">
              <a:buNone/>
            </a:pPr>
            <a:r>
              <a:rPr lang="ru-RU" dirty="0"/>
              <a:t>2 балла – знаки вставлены верно.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 </a:t>
            </a:r>
            <a:r>
              <a:rPr lang="ru-RU" dirty="0"/>
              <a:t>балл – допущена 1 ошибка. </a:t>
            </a:r>
          </a:p>
          <a:p>
            <a:pPr marL="0" indent="0">
              <a:buNone/>
            </a:pPr>
            <a:r>
              <a:rPr lang="ru-RU" dirty="0"/>
              <a:t>0 баллов – допущено 2 ошибки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Предполагаемые ответы детей: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806" y="4668676"/>
            <a:ext cx="2459555" cy="179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84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№3: Понимание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485900"/>
            <a:ext cx="9601200" cy="5205046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/>
              <a:t>Формулировка задания</a:t>
            </a:r>
            <a:r>
              <a:rPr lang="ru-RU" sz="2400" b="1" dirty="0" smtClean="0"/>
              <a:t>: </a:t>
            </a:r>
          </a:p>
          <a:p>
            <a:pPr marL="0" indent="0">
              <a:buNone/>
            </a:pPr>
            <a:r>
              <a:rPr lang="ru-RU" dirty="0"/>
              <a:t>Петя решил, что  1 м = 1000 см, а Коля считает, что  1 м = 100 см.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Кто </a:t>
            </a:r>
            <a:r>
              <a:rPr lang="ru-RU" dirty="0"/>
              <a:t>из них прав? Объясни свою точку зрения. </a:t>
            </a:r>
            <a:endParaRPr lang="ru-RU" dirty="0"/>
          </a:p>
          <a:p>
            <a:pPr marL="0" indent="0">
              <a:buNone/>
            </a:pPr>
            <a:r>
              <a:rPr lang="ru-RU" sz="2400" b="1" dirty="0"/>
              <a:t>Цель </a:t>
            </a:r>
            <a:r>
              <a:rPr lang="ru-RU" sz="2400" b="1" dirty="0" smtClean="0"/>
              <a:t>задания</a:t>
            </a:r>
            <a:r>
              <a:rPr lang="ru-RU" dirty="0" smtClean="0"/>
              <a:t>:</a:t>
            </a:r>
            <a:r>
              <a:rPr lang="ru-RU" dirty="0"/>
              <a:t> </a:t>
            </a:r>
            <a:r>
              <a:rPr lang="ru-RU" dirty="0" smtClean="0"/>
              <a:t>осознанное </a:t>
            </a:r>
            <a:r>
              <a:rPr lang="ru-RU" dirty="0"/>
              <a:t>восприятие нового материала по теме «Метр». </a:t>
            </a:r>
            <a:endParaRPr lang="ru-RU" dirty="0"/>
          </a:p>
          <a:p>
            <a:pPr marL="0" indent="0">
              <a:buNone/>
            </a:pPr>
            <a:r>
              <a:rPr lang="ru-RU" sz="2400" b="1" dirty="0"/>
              <a:t>Алгоритм задания</a:t>
            </a:r>
            <a:r>
              <a:rPr lang="ru-RU" sz="2400" b="1" dirty="0" smtClean="0"/>
              <a:t>:</a:t>
            </a:r>
            <a:endParaRPr lang="ru-RU" sz="2400" b="1" dirty="0"/>
          </a:p>
          <a:p>
            <a:pPr marL="0" indent="0">
              <a:buNone/>
            </a:pPr>
            <a:r>
              <a:rPr lang="ru-RU" dirty="0" smtClean="0"/>
              <a:t>1.Прочитать </a:t>
            </a:r>
            <a:r>
              <a:rPr lang="ru-RU" dirty="0"/>
              <a:t>задание.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2. Определить</a:t>
            </a:r>
            <a:r>
              <a:rPr lang="ru-RU" dirty="0"/>
              <a:t>, кто прав и почему.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3. Записать</a:t>
            </a:r>
            <a:r>
              <a:rPr lang="ru-RU" dirty="0"/>
              <a:t>, кто прав и объяснить. </a:t>
            </a:r>
          </a:p>
        </p:txBody>
      </p:sp>
    </p:spTree>
    <p:extLst>
      <p:ext uri="{BB962C8B-B14F-4D97-AF65-F5344CB8AC3E}">
        <p14:creationId xmlns:p14="http://schemas.microsoft.com/office/powerpoint/2010/main" val="1554058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№3: Понимание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/>
              <a:t>Критерии и показатели оценки</a:t>
            </a:r>
            <a:r>
              <a:rPr lang="ru-RU" sz="2400" b="1" dirty="0" smtClean="0"/>
              <a:t>:</a:t>
            </a:r>
          </a:p>
          <a:p>
            <a:pPr marL="0" indent="0">
              <a:buNone/>
            </a:pPr>
            <a:r>
              <a:rPr lang="ru-RU" dirty="0"/>
              <a:t>3 балла – Верно написано, кто прав и дано верное объяснение. </a:t>
            </a:r>
          </a:p>
          <a:p>
            <a:pPr marL="0" indent="0">
              <a:buNone/>
            </a:pPr>
            <a:r>
              <a:rPr lang="ru-RU" dirty="0"/>
              <a:t>2 балла – Верно написано, кто прав, но некорректно написано объяснение. </a:t>
            </a:r>
          </a:p>
          <a:p>
            <a:pPr marL="0" indent="0">
              <a:buNone/>
            </a:pPr>
            <a:r>
              <a:rPr lang="ru-RU" dirty="0"/>
              <a:t>1 балл – Верно написано, кто прав, но неверно объяснено почему. </a:t>
            </a:r>
          </a:p>
          <a:p>
            <a:pPr marL="0" indent="0">
              <a:buNone/>
            </a:pPr>
            <a:r>
              <a:rPr lang="ru-RU" dirty="0"/>
              <a:t>0 – неверно написано, кто прав и неверно написано объяснение. </a:t>
            </a:r>
            <a:endParaRPr lang="ru-RU" dirty="0"/>
          </a:p>
          <a:p>
            <a:pPr marL="0" indent="0">
              <a:buNone/>
            </a:pPr>
            <a:r>
              <a:rPr lang="ru-RU" sz="2400" b="1" dirty="0"/>
              <a:t>Предполагаемые ответы детей</a:t>
            </a:r>
            <a:r>
              <a:rPr lang="ru-RU" sz="2400" b="1" dirty="0" smtClean="0"/>
              <a:t>:</a:t>
            </a:r>
          </a:p>
          <a:p>
            <a:pPr marL="0" indent="0">
              <a:buNone/>
            </a:pPr>
            <a:r>
              <a:rPr lang="ru-RU" dirty="0"/>
              <a:t>Прав Коля, так как 1 метр - это одна сотая часть метра.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299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№4: Применение в знакомых условиях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325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Формулировка задания</a:t>
            </a:r>
            <a:r>
              <a:rPr lang="ru-RU" sz="2400" b="1" dirty="0" smtClean="0"/>
              <a:t>:</a:t>
            </a:r>
          </a:p>
          <a:p>
            <a:pPr marL="0" indent="0">
              <a:buNone/>
            </a:pPr>
            <a:r>
              <a:rPr lang="ru-RU" dirty="0"/>
              <a:t>Заполни таблицу с мерой величины метр.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b="1" dirty="0"/>
              <a:t>Цель </a:t>
            </a:r>
            <a:r>
              <a:rPr lang="ru-RU" sz="2400" b="1" dirty="0" smtClean="0"/>
              <a:t>задания</a:t>
            </a:r>
            <a:r>
              <a:rPr lang="ru-RU" dirty="0" smtClean="0"/>
              <a:t>:</a:t>
            </a:r>
            <a:r>
              <a:rPr lang="ru-RU" dirty="0"/>
              <a:t> </a:t>
            </a:r>
            <a:r>
              <a:rPr lang="ru-RU" dirty="0" smtClean="0"/>
              <a:t>самостоятельное </a:t>
            </a:r>
            <a:r>
              <a:rPr lang="ru-RU" dirty="0"/>
              <a:t>преобразование полученных знаний в знакомых </a:t>
            </a:r>
            <a:r>
              <a:rPr lang="ru-RU" dirty="0" smtClean="0"/>
              <a:t>условиях. </a:t>
            </a:r>
            <a:endParaRPr lang="ru-RU" dirty="0"/>
          </a:p>
          <a:p>
            <a:pPr marL="0" indent="0">
              <a:buNone/>
            </a:pPr>
            <a:r>
              <a:rPr lang="ru-RU" sz="2400" b="1" dirty="0"/>
              <a:t>Алгоритм задания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 smtClean="0"/>
              <a:t>1. Прочитать </a:t>
            </a:r>
            <a:r>
              <a:rPr lang="ru-RU" dirty="0"/>
              <a:t>задание.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2. Заполнить </a:t>
            </a:r>
            <a:r>
              <a:rPr lang="ru-RU" dirty="0"/>
              <a:t>таблицу.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18992"/>
              </p:ext>
            </p:extLst>
          </p:nvPr>
        </p:nvGraphicFramePr>
        <p:xfrm>
          <a:off x="1371600" y="3204971"/>
          <a:ext cx="1216026" cy="600456"/>
        </p:xfrm>
        <a:graphic>
          <a:graphicData uri="http://schemas.openxmlformats.org/drawingml/2006/table">
            <a:tbl>
              <a:tblPr firstRow="1" firstCol="1" bandRow="1"/>
              <a:tblGrid>
                <a:gridCol w="608013">
                  <a:extLst>
                    <a:ext uri="{9D8B030D-6E8A-4147-A177-3AD203B41FA5}">
                      <a16:colId xmlns:a16="http://schemas.microsoft.com/office/drawing/2014/main" val="2212787599"/>
                    </a:ext>
                  </a:extLst>
                </a:gridCol>
                <a:gridCol w="608013">
                  <a:extLst>
                    <a:ext uri="{9D8B030D-6E8A-4147-A177-3AD203B41FA5}">
                      <a16:colId xmlns:a16="http://schemas.microsoft.com/office/drawing/2014/main" val="3855800943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73025" marT="44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73025" marT="44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884354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73025" marT="44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73025" marT="44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6106583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73025" marT="44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73025" marT="44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92660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585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№4: Применение в знакомых условиях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Критерии и показатели оценки</a:t>
            </a:r>
            <a:r>
              <a:rPr lang="ru-RU" b="1" dirty="0" smtClean="0"/>
              <a:t>:</a:t>
            </a:r>
          </a:p>
          <a:p>
            <a:pPr marL="0" indent="0">
              <a:buNone/>
            </a:pPr>
            <a:r>
              <a:rPr lang="ru-RU" dirty="0"/>
              <a:t>4 балла – Таблица заполнена верно. </a:t>
            </a:r>
          </a:p>
          <a:p>
            <a:pPr marL="0" indent="0">
              <a:buNone/>
            </a:pPr>
            <a:r>
              <a:rPr lang="ru-RU" dirty="0"/>
              <a:t>3 балла – Таблица заполнена с 1 ошибкой </a:t>
            </a:r>
          </a:p>
          <a:p>
            <a:pPr marL="0" indent="0">
              <a:buNone/>
            </a:pPr>
            <a:r>
              <a:rPr lang="ru-RU" dirty="0"/>
              <a:t>2 балла – Таблица заполнена с 2 ошибками. </a:t>
            </a:r>
          </a:p>
          <a:p>
            <a:pPr marL="0" indent="0">
              <a:buNone/>
            </a:pPr>
            <a:r>
              <a:rPr lang="ru-RU" dirty="0"/>
              <a:t>1 балл – Таблица заполнена с 3 ошибками. </a:t>
            </a:r>
          </a:p>
          <a:p>
            <a:pPr marL="0" indent="0">
              <a:buNone/>
            </a:pPr>
            <a:r>
              <a:rPr lang="ru-RU" dirty="0"/>
              <a:t>0 баллов – Таблица заполнена с 4 и более ошибками. 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Предполагаемые ответы детей</a:t>
            </a:r>
            <a:r>
              <a:rPr lang="ru-RU" b="1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479731"/>
              </p:ext>
            </p:extLst>
          </p:nvPr>
        </p:nvGraphicFramePr>
        <p:xfrm>
          <a:off x="1371600" y="5535405"/>
          <a:ext cx="3367454" cy="1070889"/>
        </p:xfrm>
        <a:graphic>
          <a:graphicData uri="http://schemas.openxmlformats.org/drawingml/2006/table">
            <a:tbl>
              <a:tblPr firstRow="1" firstCol="1" bandRow="1"/>
              <a:tblGrid>
                <a:gridCol w="1680855">
                  <a:extLst>
                    <a:ext uri="{9D8B030D-6E8A-4147-A177-3AD203B41FA5}">
                      <a16:colId xmlns:a16="http://schemas.microsoft.com/office/drawing/2014/main" val="4228396975"/>
                    </a:ext>
                  </a:extLst>
                </a:gridCol>
                <a:gridCol w="1686599">
                  <a:extLst>
                    <a:ext uri="{9D8B030D-6E8A-4147-A177-3AD203B41FA5}">
                      <a16:colId xmlns:a16="http://schemas.microsoft.com/office/drawing/2014/main" val="1171991306"/>
                    </a:ext>
                  </a:extLst>
                </a:gridCol>
              </a:tblGrid>
              <a:tr h="546645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257" marT="62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дм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257" marT="62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577219"/>
                  </a:ext>
                </a:extLst>
              </a:tr>
              <a:tr h="122250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дм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257" marT="62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см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257" marT="62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541414"/>
                  </a:ext>
                </a:extLst>
              </a:tr>
              <a:tr h="327909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 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257" marT="62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118110" indent="-2730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с м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257" marT="62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323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875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№5:Применение в новых условиях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2818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Формулировка задания</a:t>
            </a:r>
            <a:r>
              <a:rPr lang="ru-RU" b="1" dirty="0" smtClean="0"/>
              <a:t>:</a:t>
            </a:r>
          </a:p>
          <a:p>
            <a:pPr marL="0" indent="0">
              <a:buNone/>
            </a:pPr>
            <a:r>
              <a:rPr lang="ru-RU" dirty="0"/>
              <a:t>Представьте ваш сосед по парте заболел, объясните ему тему «Метр» пользуясь алгоритмом.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Цель </a:t>
            </a:r>
            <a:r>
              <a:rPr lang="ru-RU" b="1" dirty="0" smtClean="0"/>
              <a:t>задания</a:t>
            </a:r>
            <a:r>
              <a:rPr lang="ru-RU" dirty="0" smtClean="0"/>
              <a:t>:</a:t>
            </a:r>
            <a:r>
              <a:rPr lang="ru-RU" dirty="0"/>
              <a:t> </a:t>
            </a:r>
            <a:r>
              <a:rPr lang="ru-RU" dirty="0" smtClean="0"/>
              <a:t>самостоятельное </a:t>
            </a:r>
            <a:r>
              <a:rPr lang="ru-RU" dirty="0"/>
              <a:t>преобразование полученных знаний в новых </a:t>
            </a:r>
            <a:r>
              <a:rPr lang="ru-RU" dirty="0" smtClean="0"/>
              <a:t>условиях.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Алгоритм задания:</a:t>
            </a:r>
          </a:p>
          <a:p>
            <a:pPr marL="0" indent="0">
              <a:buNone/>
            </a:pPr>
            <a:r>
              <a:rPr lang="ru-RU" dirty="0" smtClean="0"/>
              <a:t>1. Прочитать </a:t>
            </a:r>
            <a:r>
              <a:rPr lang="ru-RU" dirty="0"/>
              <a:t>задание. </a:t>
            </a:r>
          </a:p>
          <a:p>
            <a:pPr marL="0" indent="0">
              <a:buNone/>
            </a:pPr>
            <a:r>
              <a:rPr lang="ru-RU" dirty="0" smtClean="0"/>
              <a:t>2. Вспомнить </a:t>
            </a:r>
            <a:r>
              <a:rPr lang="ru-RU" dirty="0"/>
              <a:t>алгоритм</a:t>
            </a:r>
          </a:p>
          <a:p>
            <a:pPr marL="0" indent="0">
              <a:buNone/>
            </a:pPr>
            <a:r>
              <a:rPr lang="ru-RU" dirty="0"/>
              <a:t>3. Составить алгоритм</a:t>
            </a:r>
          </a:p>
          <a:p>
            <a:pPr marL="0" indent="0">
              <a:buNone/>
            </a:pPr>
            <a:r>
              <a:rPr lang="ru-RU" dirty="0"/>
              <a:t>4. Объяснить соседу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803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43555"/>
            <a:ext cx="9601200" cy="1485900"/>
          </a:xfrm>
        </p:spPr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№5:Применение в новых условиях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9231" y="1213339"/>
            <a:ext cx="11095892" cy="55831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Критерии и показатели оценки</a:t>
            </a:r>
            <a:r>
              <a:rPr lang="ru-RU" b="1" dirty="0" smtClean="0"/>
              <a:t>: </a:t>
            </a:r>
          </a:p>
          <a:p>
            <a:pPr marL="0" indent="0">
              <a:buNone/>
            </a:pPr>
            <a:r>
              <a:rPr lang="ru-RU" dirty="0"/>
              <a:t>5 баллов – Верно составлен алгоритм и объяснение верное. </a:t>
            </a:r>
          </a:p>
          <a:p>
            <a:pPr marL="0" indent="0">
              <a:buNone/>
            </a:pPr>
            <a:r>
              <a:rPr lang="ru-RU" dirty="0"/>
              <a:t>4 балла – верно составлен алгоритм,</a:t>
            </a:r>
          </a:p>
          <a:p>
            <a:pPr marL="0" indent="0">
              <a:buNone/>
            </a:pPr>
            <a:r>
              <a:rPr lang="ru-RU" dirty="0"/>
              <a:t>но допущена 1 ошибка. </a:t>
            </a:r>
            <a:r>
              <a:rPr lang="ru-RU" dirty="0" smtClean="0"/>
              <a:t>                                                                          </a:t>
            </a:r>
            <a:r>
              <a:rPr lang="ru-RU" b="1" dirty="0" smtClean="0"/>
              <a:t>Предполагаемые </a:t>
            </a:r>
            <a:r>
              <a:rPr lang="ru-RU" b="1" dirty="0"/>
              <a:t>ответы детей</a:t>
            </a:r>
            <a:r>
              <a:rPr lang="ru-RU" b="1" dirty="0" smtClean="0"/>
              <a:t>: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3 балла – Верно составлен </a:t>
            </a:r>
          </a:p>
          <a:p>
            <a:pPr marL="0" indent="0">
              <a:buNone/>
            </a:pPr>
            <a:r>
              <a:rPr lang="ru-RU" dirty="0"/>
              <a:t>алгоритм, но допущено 2 ошибки. </a:t>
            </a:r>
          </a:p>
          <a:p>
            <a:pPr marL="0" indent="0">
              <a:buNone/>
            </a:pPr>
            <a:r>
              <a:rPr lang="ru-RU" dirty="0"/>
              <a:t>2 балла – Верно составлен </a:t>
            </a:r>
          </a:p>
          <a:p>
            <a:pPr marL="0" indent="0">
              <a:buNone/>
            </a:pPr>
            <a:r>
              <a:rPr lang="ru-RU" dirty="0"/>
              <a:t>алгоритм, но допущено 3 ошибки. </a:t>
            </a:r>
          </a:p>
          <a:p>
            <a:pPr marL="0" indent="0">
              <a:buNone/>
            </a:pPr>
            <a:r>
              <a:rPr lang="ru-RU" dirty="0"/>
              <a:t>1 балл – Верно составлен </a:t>
            </a:r>
          </a:p>
          <a:p>
            <a:pPr marL="0" indent="0">
              <a:buNone/>
            </a:pPr>
            <a:r>
              <a:rPr lang="ru-RU" dirty="0"/>
              <a:t>алгоритм, но допущено 4 ошибки. </a:t>
            </a:r>
          </a:p>
          <a:p>
            <a:pPr marL="0" indent="0">
              <a:buNone/>
            </a:pPr>
            <a:r>
              <a:rPr lang="ru-RU" dirty="0"/>
              <a:t>0 баллов – неверно составлен алгоритм и неверно объяснено.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394" y="4004896"/>
            <a:ext cx="2150110" cy="161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icture backgroun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154" y="5124766"/>
            <a:ext cx="2165350" cy="1510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9100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27</TotalTime>
  <Words>617</Words>
  <Application>Microsoft Office PowerPoint</Application>
  <PresentationFormat>Широкоэкранный</PresentationFormat>
  <Paragraphs>107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Franklin Gothic Book</vt:lpstr>
      <vt:lpstr>Times New Roman</vt:lpstr>
      <vt:lpstr>Crop</vt:lpstr>
      <vt:lpstr>Уровневые задания Математика  2 класс  Тема: «Метр»</vt:lpstr>
      <vt:lpstr>Уровень №  1: Узнавание</vt:lpstr>
      <vt:lpstr>Уровень №  1: Узнавание</vt:lpstr>
      <vt:lpstr>Уровень №2: Воспроизведение</vt:lpstr>
      <vt:lpstr>Уровень №2: Воспроизведение</vt:lpstr>
      <vt:lpstr>Уровень №3: Понимание</vt:lpstr>
      <vt:lpstr>Уровень №3: Понимание</vt:lpstr>
      <vt:lpstr>Уровень №4: Применение в знакомых условиях</vt:lpstr>
      <vt:lpstr>Уровень №4: Применение в знакомых условиях</vt:lpstr>
      <vt:lpstr>Уровень №5:Применение в новых условиях</vt:lpstr>
      <vt:lpstr>Уровень №5:Применение в новых условиях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Уровневые задания Математика  2 класс  Тема: «Метр»</dc:title>
  <dc:creator>Huawei</dc:creator>
  <cp:lastModifiedBy>Huawei</cp:lastModifiedBy>
  <cp:revision>4</cp:revision>
  <dcterms:created xsi:type="dcterms:W3CDTF">2024-12-14T23:09:30Z</dcterms:created>
  <dcterms:modified xsi:type="dcterms:W3CDTF">2024-12-14T23:37:04Z</dcterms:modified>
</cp:coreProperties>
</file>